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92" r:id="rId19"/>
    <p:sldId id="277" r:id="rId20"/>
    <p:sldId id="278" r:id="rId21"/>
    <p:sldId id="279" r:id="rId22"/>
    <p:sldId id="280" r:id="rId23"/>
    <p:sldId id="281" r:id="rId24"/>
    <p:sldId id="282" r:id="rId25"/>
    <p:sldId id="294" r:id="rId26"/>
    <p:sldId id="295" r:id="rId27"/>
    <p:sldId id="283" r:id="rId28"/>
    <p:sldId id="284" r:id="rId29"/>
    <p:sldId id="285" r:id="rId30"/>
    <p:sldId id="287" r:id="rId31"/>
    <p:sldId id="290" r:id="rId32"/>
    <p:sldId id="291" r:id="rId33"/>
  </p:sldIdLst>
  <p:sldSz cx="18288000" cy="10287000"/>
  <p:notesSz cx="6858000" cy="9144000"/>
  <p:embeddedFontLst>
    <p:embeddedFont>
      <p:font typeface="Abadi" panose="020B0604020104020204" pitchFamily="34" charset="0"/>
      <p:regular r:id="rId35"/>
    </p:embeddedFont>
    <p:embeddedFont>
      <p:font typeface="Archivo Black" panose="020B0A03020202020B04" pitchFamily="34" charset="77"/>
      <p:regular r:id="rId36"/>
    </p:embeddedFont>
    <p:embeddedFont>
      <p:font typeface="Arialle" panose="020B0604020202020204" pitchFamily="34" charset="0"/>
      <p:regular r:id="rId37"/>
    </p:embeddedFont>
    <p:embeddedFont>
      <p:font typeface="Arialle Bold" panose="020B0704020202020204" pitchFamily="34" charset="0"/>
      <p:regular r:id="rId38"/>
      <p:bold r:id="rId39"/>
    </p:embeddedFont>
    <p:embeddedFont>
      <p:font typeface="Arimo" panose="020B0604020202020204" pitchFamily="34" charset="0"/>
      <p:regular r:id="rId40"/>
    </p:embeddedFont>
    <p:embeddedFont>
      <p:font typeface="Arimo Bold" panose="020B070402020202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elveticish" panose="020B0604020202020204" pitchFamily="34" charset="0"/>
      <p:regular r:id="rId47"/>
    </p:embeddedFont>
    <p:embeddedFont>
      <p:font typeface="Helveticish Bold" panose="020B0704020202020204" pitchFamily="34" charset="0"/>
      <p:regular r:id="rId48"/>
      <p:bold r:id="rId49"/>
    </p:embeddedFont>
    <p:embeddedFont>
      <p:font typeface="Helveticish Italics" panose="020B0604020202090204" pitchFamily="34" charset="0"/>
      <p:regular r:id="rId50"/>
      <p:italic r:id="rId51"/>
    </p:embeddedFont>
    <p:embeddedFont>
      <p:font typeface="Open Sans Light" panose="020F0302020204030204" pitchFamily="34" charset="0"/>
      <p:regular r:id="rId52"/>
      <p:italic r:id="rId53"/>
    </p:embeddedFont>
    <p:embeddedFont>
      <p:font typeface="Oswald" pitchFamily="2" charset="77"/>
      <p:regular r:id="rId54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 autoAdjust="0"/>
    <p:restoredTop sz="57745" autoAdjust="0"/>
  </p:normalViewPr>
  <p:slideViewPr>
    <p:cSldViewPr>
      <p:cViewPr varScale="1">
        <p:scale>
          <a:sx n="62" d="100"/>
          <a:sy n="62" d="100"/>
        </p:scale>
        <p:origin x="14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791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•A much smaller percentage of youth report daily marijuana use than reported having used or tried marijuana at some point in the past year.</a:t>
            </a:r>
          </a:p>
          <a:p>
            <a:pPr lvl="0"/>
            <a:endParaRPr lang="en-US"/>
          </a:p>
          <a:p>
            <a:pPr lvl="0"/>
            <a:r>
              <a:rPr lang="en-US"/>
              <a:t>•35% of 12th graders, 28% of 10th graders, and 11.4% of 8th graders have used marijuana in the past year.</a:t>
            </a:r>
          </a:p>
          <a:p>
            <a:pPr lvl="0"/>
            <a:endParaRPr lang="en-US"/>
          </a:p>
          <a:p>
            <a:pPr lvl="0"/>
            <a:r>
              <a:rPr lang="en-US"/>
              <a:t>•6.9% of 12th graders, 4.4% of 10th graders, and 1.1% of 8th graders use marijuana on a daily basis.</a:t>
            </a:r>
          </a:p>
          <a:p>
            <a:pPr lvl="0"/>
            <a:endParaRPr lang="en-US"/>
          </a:p>
          <a:p>
            <a:pPr lvl="0"/>
            <a:r>
              <a:rPr lang="en-US"/>
              <a:t>•Vaping of marijuana occurs less frequently than smoking marijuana. </a:t>
            </a:r>
          </a:p>
          <a:p>
            <a:pPr lvl="0"/>
            <a:endParaRPr lang="en-US"/>
          </a:p>
          <a:p>
            <a:pPr lvl="0"/>
            <a:r>
              <a:rPr lang="en-US"/>
              <a:t>•The percentage of teens who vaped marijuana in the past 12 months increased slightly between 2019 and 2020 after a marked increase from 2017.</a:t>
            </a:r>
          </a:p>
          <a:p>
            <a:pPr lvl="0"/>
            <a:endParaRPr lang="en-US"/>
          </a:p>
          <a:p>
            <a:pPr lvl="0"/>
            <a:r>
              <a:rPr lang="en-US"/>
              <a:t>•In 2020, 8% of 8th graders, 19% of 10th graders, and 22% of 12th graders reported that they vaped marijuana in the past 12 months. </a:t>
            </a:r>
          </a:p>
          <a:p>
            <a:pPr lvl="0"/>
            <a:endParaRPr lang="en-US"/>
          </a:p>
          <a:p>
            <a:pPr lvl="0"/>
            <a:r>
              <a:rPr lang="en-US"/>
              <a:t>•The percentage of 10th graders reporting daily, or near-daily, marijuana vaping decreased significantly between 2019 and 2020. </a:t>
            </a:r>
          </a:p>
          <a:p>
            <a:pPr lvl="0"/>
            <a:endParaRPr lang="en-US"/>
          </a:p>
          <a:p>
            <a:pPr lvl="0"/>
            <a:r>
              <a:rPr lang="en-US"/>
              <a:t>•Less than 1% of 8th graders, 1.7% of 10th graders and 2.5% of 12th graders report daily or near daily vaping of marijuana in 2020 compared to .8% of 8th graders, 3% of 10th graders and 3.5 % of 12th graders in 2019.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226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60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26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svg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5" Type="http://schemas.openxmlformats.org/officeDocument/2006/relationships/image" Target="../media/image39.jpe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37.png"/><Relationship Id="rId7" Type="http://schemas.openxmlformats.org/officeDocument/2006/relationships/image" Target="../media/image26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svg"/><Relationship Id="rId10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sv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4.svg"/><Relationship Id="rId7" Type="http://schemas.openxmlformats.org/officeDocument/2006/relationships/image" Target="../media/image45.png"/><Relationship Id="rId12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26.svg"/><Relationship Id="rId10" Type="http://schemas.openxmlformats.org/officeDocument/2006/relationships/image" Target="../media/image28.sv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1.jpe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2.png"/><Relationship Id="rId3" Type="http://schemas.openxmlformats.org/officeDocument/2006/relationships/image" Target="../media/image24.svg"/><Relationship Id="rId7" Type="http://schemas.openxmlformats.org/officeDocument/2006/relationships/image" Target="../media/image27.png"/><Relationship Id="rId12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26.svg"/><Relationship Id="rId10" Type="http://schemas.openxmlformats.org/officeDocument/2006/relationships/image" Target="../media/image17.svg"/><Relationship Id="rId4" Type="http://schemas.openxmlformats.org/officeDocument/2006/relationships/image" Target="../media/image2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7202" y="1015874"/>
            <a:ext cx="1654079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6CE5E8"/>
                </a:solidFill>
                <a:latin typeface="TC October Bold"/>
              </a:rPr>
              <a:t>YOUTH DATA </a:t>
            </a:r>
          </a:p>
          <a:p>
            <a:pPr algn="ctr"/>
            <a:r>
              <a:rPr lang="en-US" sz="7200" b="1" dirty="0">
                <a:solidFill>
                  <a:srgbClr val="6CE5E8"/>
                </a:solidFill>
                <a:latin typeface="TC October Bold"/>
              </a:rPr>
              <a:t>MENTAL HEALTH &amp; SUBSTANCE USE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56531" y="-1349031"/>
            <a:ext cx="3667601" cy="45637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54389">
            <a:off x="485259" y="-1871456"/>
            <a:ext cx="5257490" cy="3308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r="3429"/>
          <a:stretch>
            <a:fillRect/>
          </a:stretch>
        </p:blipFill>
        <p:spPr>
          <a:xfrm rot="-1174757">
            <a:off x="-913337" y="-845189"/>
            <a:ext cx="5884633" cy="20794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4396">
            <a:off x="-1405467" y="-987628"/>
            <a:ext cx="6305339" cy="19833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6285" flipH="1">
            <a:off x="12607819" y="7816511"/>
            <a:ext cx="8467819" cy="80367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44895">
            <a:off x="14397238" y="8721199"/>
            <a:ext cx="5500928" cy="1730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47201">
            <a:off x="13552531" y="9748201"/>
            <a:ext cx="5710287" cy="19486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810272" y="7815521"/>
            <a:ext cx="3431176" cy="176837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372918" y="3763668"/>
            <a:ext cx="12456931" cy="393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20"/>
              </a:lnSpc>
            </a:pPr>
            <a:r>
              <a:rPr lang="en-US" sz="6120" dirty="0">
                <a:solidFill>
                  <a:srgbClr val="000000"/>
                </a:solidFill>
                <a:latin typeface="Archivo Black Bold"/>
              </a:rPr>
              <a:t>ACES, MENTAL HEALTH, GAMBLING, </a:t>
            </a:r>
          </a:p>
          <a:p>
            <a:pPr algn="r">
              <a:lnSpc>
                <a:spcPts val="6120"/>
              </a:lnSpc>
            </a:pPr>
            <a:r>
              <a:rPr lang="en-US" sz="6120" dirty="0">
                <a:solidFill>
                  <a:srgbClr val="000000"/>
                </a:solidFill>
                <a:latin typeface="Archivo Black Bold"/>
              </a:rPr>
              <a:t>TOBACCO &amp; NICOTINE, UNDERAGE DRINKING, MARIJUANA &amp; OPIOIDS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01384" y="8638789"/>
            <a:ext cx="3633946" cy="64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Arialle"/>
              </a:rPr>
              <a:t>FEBRUARY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1388">
            <a:off x="14303276" y="-944995"/>
            <a:ext cx="4310299" cy="14708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1418" y="-1804881"/>
            <a:ext cx="2564133" cy="31906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72663" flipH="1">
            <a:off x="-942507" y="8833757"/>
            <a:ext cx="4719018" cy="17417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426811">
            <a:off x="-301265" y="9637475"/>
            <a:ext cx="4274735" cy="14587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02523">
            <a:off x="-511105" y="8746373"/>
            <a:ext cx="3630021" cy="11418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057400" y="3430527"/>
            <a:ext cx="15880212" cy="6048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2000" y="184211"/>
            <a:ext cx="11201400" cy="3940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Helveticish Bold"/>
              </a:rPr>
              <a:t>•In 2019, 32.4 % of high school students reported feeling so sad or hopeless almost every day for 2 weeks in a row that they stopped doing usual activities (42 % of females and 24% of males).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Helveticish Bold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Helveticish Bold"/>
              </a:rPr>
              <a:t>•16% seriously considered attempting suicide during the 12 months prior to the survey (21% of females and 11.4% of males)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Helveticish Bold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00000"/>
                </a:solidFill>
                <a:latin typeface="Helveticish Bold"/>
              </a:rPr>
              <a:t>•111.9% made a plan and 7% attempted suicide.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Helveticish Bold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Helveticish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963400" y="284731"/>
            <a:ext cx="3686159" cy="2608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4800" dirty="0">
                <a:solidFill>
                  <a:srgbClr val="000000"/>
                </a:solidFill>
                <a:latin typeface="Helveticish Bold"/>
              </a:rPr>
              <a:t>Suicide:</a:t>
            </a:r>
          </a:p>
          <a:p>
            <a:pPr algn="r">
              <a:lnSpc>
                <a:spcPts val="6999"/>
              </a:lnSpc>
            </a:pPr>
            <a:r>
              <a:rPr lang="en-US" sz="4800" dirty="0">
                <a:solidFill>
                  <a:srgbClr val="000000"/>
                </a:solidFill>
                <a:latin typeface="Helveticish Bold"/>
              </a:rPr>
              <a:t>State Data </a:t>
            </a:r>
          </a:p>
          <a:p>
            <a:pPr algn="r">
              <a:lnSpc>
                <a:spcPts val="6999"/>
              </a:lnSpc>
            </a:pPr>
            <a:r>
              <a:rPr lang="en-US" sz="4800" dirty="0">
                <a:solidFill>
                  <a:srgbClr val="000000"/>
                </a:solidFill>
                <a:latin typeface="Helveticish Bold"/>
              </a:rPr>
              <a:t>on Youth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CA8CF1-A9A5-C34D-AACE-FDBEC17F8290}"/>
              </a:ext>
            </a:extLst>
          </p:cNvPr>
          <p:cNvSpPr/>
          <p:nvPr/>
        </p:nvSpPr>
        <p:spPr>
          <a:xfrm>
            <a:off x="7772400" y="9478927"/>
            <a:ext cx="6600461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i="1" dirty="0"/>
              <a:t>9th -12th Grades: High School Youth Risk Behavior Survey 2019, CDC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F1535-BCD6-9A4D-8B2C-393AE863E167}"/>
              </a:ext>
            </a:extLst>
          </p:cNvPr>
          <p:cNvSpPr txBox="1"/>
          <p:nvPr/>
        </p:nvSpPr>
        <p:spPr>
          <a:xfrm>
            <a:off x="11506200" y="4359776"/>
            <a:ext cx="1828800" cy="78372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FFC09-A10A-6D4C-B08C-62E02E04528A}"/>
              </a:ext>
            </a:extLst>
          </p:cNvPr>
          <p:cNvSpPr txBox="1"/>
          <p:nvPr/>
        </p:nvSpPr>
        <p:spPr>
          <a:xfrm>
            <a:off x="11533909" y="5472871"/>
            <a:ext cx="1828800" cy="78372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124E28-727F-9842-B511-CB4EB35F537F}"/>
              </a:ext>
            </a:extLst>
          </p:cNvPr>
          <p:cNvSpPr txBox="1"/>
          <p:nvPr/>
        </p:nvSpPr>
        <p:spPr>
          <a:xfrm>
            <a:off x="11506200" y="6404257"/>
            <a:ext cx="1828800" cy="78372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E1F016-E1EA-3C4C-AD0A-C1AC815B7780}"/>
              </a:ext>
            </a:extLst>
          </p:cNvPr>
          <p:cNvSpPr txBox="1"/>
          <p:nvPr/>
        </p:nvSpPr>
        <p:spPr>
          <a:xfrm>
            <a:off x="11533909" y="7326545"/>
            <a:ext cx="1828800" cy="7837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4710112"/>
            <a:ext cx="81189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GAMBLING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90600" y="3612831"/>
            <a:ext cx="14859001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Myth: Adolescents cannot develop gambling problems.</a:t>
            </a:r>
          </a:p>
          <a:p>
            <a:pPr algn="ctr">
              <a:lnSpc>
                <a:spcPts val="3840"/>
              </a:lnSpc>
            </a:pPr>
            <a:endParaRPr lang="en-US" sz="3200" spc="320" dirty="0">
              <a:solidFill>
                <a:srgbClr val="FFFFFF"/>
              </a:solidFill>
              <a:latin typeface="Arialle Bold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120" dirty="0">
                <a:solidFill>
                  <a:srgbClr val="FFFFFF"/>
                </a:solidFill>
                <a:latin typeface="Arimo"/>
              </a:rPr>
              <a:t>Past national prevalence studies have found higher rates of gambling problems among adolescents than in the adult population. Anywhere from 2% to 7% of young people experience a gambling disorder (2008)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i="1" dirty="0">
                <a:solidFill>
                  <a:schemeClr val="bg1"/>
                </a:solidFill>
              </a:rPr>
              <a:t>International Center for Responsible Gaming</a:t>
            </a:r>
            <a:endParaRPr lang="en-US" sz="3200" i="1" spc="120" dirty="0">
              <a:solidFill>
                <a:schemeClr val="bg1"/>
              </a:solidFill>
              <a:latin typeface="Arimo"/>
            </a:endParaRPr>
          </a:p>
          <a:p>
            <a:pPr>
              <a:lnSpc>
                <a:spcPts val="3840"/>
              </a:lnSpc>
              <a:spcBef>
                <a:spcPct val="0"/>
              </a:spcBef>
            </a:pPr>
            <a:endParaRPr lang="en-US" sz="3200" spc="120" dirty="0">
              <a:solidFill>
                <a:srgbClr val="FFFFFF"/>
              </a:solidFill>
              <a:latin typeface="Arimo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120" dirty="0">
                <a:solidFill>
                  <a:srgbClr val="FFFFFF"/>
                </a:solidFill>
                <a:latin typeface="Arimo"/>
              </a:rPr>
              <a:t>Currently there is no available data on youth problem gambling in Virginia.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120" dirty="0">
                <a:solidFill>
                  <a:srgbClr val="FFFFFF"/>
                </a:solidFill>
                <a:latin typeface="Arimo"/>
              </a:rPr>
              <a:t>Efforts are underway to include questions related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120" dirty="0">
                <a:solidFill>
                  <a:srgbClr val="FFFFFF"/>
                </a:solidFill>
                <a:latin typeface="Arimo"/>
              </a:rPr>
              <a:t>to youth gambling on Virginia youth surveys.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18962" y="1948676"/>
            <a:ext cx="9487535" cy="87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Helveticish Bold"/>
              </a:rPr>
              <a:t>Youth &amp; Young Adult Gambling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4286250"/>
            <a:ext cx="8118919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TOBACCO (NICOTINE) USE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625107" y="1288019"/>
            <a:ext cx="5140642" cy="77109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58057" y="6680913"/>
            <a:ext cx="3707686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Approximately one-fifth of young adults vape.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65743" y="924006"/>
            <a:ext cx="500519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National Trends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33138" y="6055757"/>
            <a:ext cx="3707686" cy="294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Nicotine vaping is more common among college youth than non-college youth.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5400" y="1973208"/>
            <a:ext cx="8960433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The rate of nicotine vaping increases as teens advance through high school.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z="3200" spc="320" dirty="0">
              <a:solidFill>
                <a:srgbClr val="FFFFFF"/>
              </a:solidFill>
              <a:latin typeface="Arialle Bold"/>
            </a:endParaRP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In 2020, 34.5% of 12th graders, 30.7% of 10</a:t>
            </a:r>
            <a:r>
              <a:rPr lang="en-US" sz="3200" spc="32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 graders and 16.5% of 8</a:t>
            </a:r>
            <a:r>
              <a:rPr lang="en-US" sz="3200" spc="32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 graders reported vaping within the past 12 months.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681218-D537-7343-9C27-FE3E7186E2C1}"/>
              </a:ext>
            </a:extLst>
          </p:cNvPr>
          <p:cNvSpPr/>
          <p:nvPr/>
        </p:nvSpPr>
        <p:spPr>
          <a:xfrm>
            <a:off x="665206" y="9362994"/>
            <a:ext cx="742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National Institutes of Drug Abuse, Monitoring the Future 2020 Survey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228241" y="881120"/>
            <a:ext cx="10907109" cy="56537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200" y="2792642"/>
            <a:ext cx="4012137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State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770" y="6944040"/>
            <a:ext cx="14618429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The 2019 Virginia Youth Survey shows 2019 as a year that both cigarette usage and vaping increased </a:t>
            </a:r>
          </a:p>
          <a:p>
            <a:pPr algn="ctr">
              <a:lnSpc>
                <a:spcPts val="3840"/>
              </a:lnSpc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among middle and high school teens.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5912E3-25BC-5849-A3F0-BEA6B486A44E}"/>
              </a:ext>
            </a:extLst>
          </p:cNvPr>
          <p:cNvSpPr/>
          <p:nvPr/>
        </p:nvSpPr>
        <p:spPr>
          <a:xfrm>
            <a:off x="1743956" y="8821419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Virginia Youth Survey is a biennial survey of Virginia middle and high schoolers. The 2021 survey is underway (Fall 2021) but the results are not available at the time of this presentation.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115673" y="1028700"/>
            <a:ext cx="10423456" cy="89092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998586" y="1011062"/>
            <a:ext cx="2208340" cy="183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State </a:t>
            </a:r>
          </a:p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9853" y="2572065"/>
            <a:ext cx="3174011" cy="713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 Bold"/>
              </a:rPr>
              <a:t>5.5% of high school students smoked cigarettes within the prior month and 20% used electronic vapor products within the last month.</a:t>
            </a:r>
          </a:p>
          <a:p>
            <a:pPr algn="ctr">
              <a:spcBef>
                <a:spcPct val="0"/>
              </a:spcBef>
            </a:pPr>
            <a:r>
              <a:rPr lang="en-US" sz="1000" spc="320" dirty="0">
                <a:solidFill>
                  <a:srgbClr val="FFFFFF"/>
                </a:solidFill>
                <a:latin typeface="Arialle Bold"/>
              </a:rPr>
              <a:t>2019 CDC Virginia High School Youth Risk Behavior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51CFB-1FCE-D74C-90E3-8FB60686243F}"/>
              </a:ext>
            </a:extLst>
          </p:cNvPr>
          <p:cNvSpPr txBox="1"/>
          <p:nvPr/>
        </p:nvSpPr>
        <p:spPr>
          <a:xfrm>
            <a:off x="10287000" y="3162300"/>
            <a:ext cx="1219200" cy="6096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9A2E2-3E82-6D43-8693-B1EABE9373EF}"/>
              </a:ext>
            </a:extLst>
          </p:cNvPr>
          <p:cNvSpPr txBox="1"/>
          <p:nvPr/>
        </p:nvSpPr>
        <p:spPr>
          <a:xfrm>
            <a:off x="4226578" y="6407727"/>
            <a:ext cx="5949518" cy="62490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3111D-6C91-C543-9227-98372B8B97DD}"/>
              </a:ext>
            </a:extLst>
          </p:cNvPr>
          <p:cNvSpPr txBox="1"/>
          <p:nvPr/>
        </p:nvSpPr>
        <p:spPr>
          <a:xfrm>
            <a:off x="4264157" y="3194214"/>
            <a:ext cx="3428127" cy="6096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F5686-97FC-044A-B399-D19D1ED72626}"/>
              </a:ext>
            </a:extLst>
          </p:cNvPr>
          <p:cNvSpPr txBox="1"/>
          <p:nvPr/>
        </p:nvSpPr>
        <p:spPr>
          <a:xfrm>
            <a:off x="10287000" y="6362700"/>
            <a:ext cx="1219200" cy="6096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4286250"/>
            <a:ext cx="8118919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UNDERAGE DRINKING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45187" y="556707"/>
            <a:ext cx="7814213" cy="854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 dirty="0">
                <a:solidFill>
                  <a:srgbClr val="FFFFFF"/>
                </a:solidFill>
                <a:latin typeface="Helveticish Bold"/>
              </a:rPr>
              <a:t>National Trends: Alcohol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3699" y="1730594"/>
            <a:ext cx="15139496" cy="694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 In 2020,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20.5%, or 1 out of 5  8</a:t>
            </a:r>
            <a:r>
              <a:rPr lang="en-US" sz="2800" spc="28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 graders 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40.7% of 10</a:t>
            </a:r>
            <a:r>
              <a:rPr lang="en-US" sz="2800" spc="28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 graders 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55.3% of 12</a:t>
            </a:r>
            <a:r>
              <a:rPr lang="en-US" sz="2800" spc="28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 graders 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reported using alcohol within the past year. </a:t>
            </a:r>
          </a:p>
          <a:p>
            <a:pPr>
              <a:lnSpc>
                <a:spcPts val="3360"/>
              </a:lnSpc>
            </a:pPr>
            <a:endParaRPr lang="en-US" sz="2800" spc="280" dirty="0">
              <a:solidFill>
                <a:srgbClr val="FFFFFF"/>
              </a:solidFill>
              <a:latin typeface="Arialle Bold"/>
            </a:endParaRP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chemeClr val="accent5"/>
                </a:solidFill>
                <a:latin typeface="Arialle Bold"/>
              </a:rPr>
              <a:t>As alarming as this may be, underage drinking prevention was working!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The 2020 rates were a significant reduction from 2010 reports of 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29.3% of 8</a:t>
            </a:r>
            <a:r>
              <a:rPr lang="en-US" sz="2800" spc="28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 graders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52.1% of 10th graders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65.2% of 12</a:t>
            </a:r>
            <a:r>
              <a:rPr lang="en-US" sz="2800" spc="280" baseline="30000" dirty="0">
                <a:solidFill>
                  <a:srgbClr val="FFFFFF"/>
                </a:solidFill>
                <a:latin typeface="Arialle Bold"/>
              </a:rPr>
              <a:t>th</a:t>
            </a: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 graders</a:t>
            </a: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using alcohol within the past year.</a:t>
            </a:r>
          </a:p>
          <a:p>
            <a:pPr>
              <a:lnSpc>
                <a:spcPts val="3360"/>
              </a:lnSpc>
            </a:pPr>
            <a:endParaRPr lang="en-US" sz="2800" i="1" spc="280" dirty="0">
              <a:solidFill>
                <a:srgbClr val="FFFFFF"/>
              </a:solidFill>
              <a:latin typeface="Arialle Bold"/>
            </a:endParaRPr>
          </a:p>
          <a:p>
            <a:pPr algn="ctr">
              <a:lnSpc>
                <a:spcPts val="3360"/>
              </a:lnSpc>
            </a:pPr>
            <a:r>
              <a:rPr lang="en-US" sz="2800" i="1" spc="280" dirty="0">
                <a:solidFill>
                  <a:srgbClr val="FFFFFF"/>
                </a:solidFill>
                <a:latin typeface="Arialle Bold"/>
              </a:rPr>
              <a:t>Still unfolding are the impacts on youth alcohol use </a:t>
            </a:r>
          </a:p>
          <a:p>
            <a:pPr algn="ctr">
              <a:lnSpc>
                <a:spcPts val="3360"/>
              </a:lnSpc>
            </a:pPr>
            <a:r>
              <a:rPr lang="en-US" sz="2800" i="1" spc="280" dirty="0">
                <a:solidFill>
                  <a:srgbClr val="FFFFFF"/>
                </a:solidFill>
                <a:latin typeface="Arialle Bold"/>
              </a:rPr>
              <a:t>of the COVID-19 pandemic that began in 2020.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800" spc="8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6CE95BB-B2A4-A048-8DEF-7B21E5B23D3E}"/>
              </a:ext>
            </a:extLst>
          </p:cNvPr>
          <p:cNvSpPr txBox="1"/>
          <p:nvPr/>
        </p:nvSpPr>
        <p:spPr>
          <a:xfrm>
            <a:off x="3375960" y="9002066"/>
            <a:ext cx="11536080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>
                <a:solidFill>
                  <a:srgbClr val="FDFDFD"/>
                </a:solidFill>
                <a:latin typeface="Helveticish Bold"/>
              </a:rPr>
              <a:t>National Institutes of Drug Abuse, Monitoring the Future 2020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6587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21389" y="853155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National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3699" y="2911465"/>
            <a:ext cx="15139496" cy="5640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endParaRPr lang="en-US" sz="2800" spc="280" dirty="0">
              <a:solidFill>
                <a:srgbClr val="FFFFFF"/>
              </a:solidFill>
              <a:latin typeface="Arialle Bold"/>
            </a:endParaRPr>
          </a:p>
          <a:p>
            <a:pPr algn="ctr"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Excessive drinking does occur frequently among youth. </a:t>
            </a:r>
          </a:p>
          <a:p>
            <a:pPr algn="ctr">
              <a:lnSpc>
                <a:spcPts val="3360"/>
              </a:lnSpc>
            </a:pPr>
            <a:endParaRPr lang="en-US" sz="2800" spc="280" dirty="0">
              <a:solidFill>
                <a:srgbClr val="FFFFFF"/>
              </a:solidFill>
              <a:latin typeface="Arialle Bold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80" dirty="0">
                <a:solidFill>
                  <a:srgbClr val="FFFFFF"/>
                </a:solidFill>
                <a:latin typeface="Arimo Bold"/>
              </a:rPr>
              <a:t>While there was a gradual decline in alcohol use between 2010 and 2020,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80" dirty="0">
                <a:solidFill>
                  <a:srgbClr val="FFFFFF"/>
                </a:solidFill>
                <a:latin typeface="Arimo Bold"/>
              </a:rPr>
              <a:t>16.8% of 12th graders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80" dirty="0">
                <a:solidFill>
                  <a:srgbClr val="FFFFFF"/>
                </a:solidFill>
                <a:latin typeface="Arimo Bold"/>
              </a:rPr>
              <a:t> 9.6% of 10th graders and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80" dirty="0">
                <a:solidFill>
                  <a:srgbClr val="FFFFFF"/>
                </a:solidFill>
                <a:latin typeface="Arimo Bold"/>
              </a:rPr>
              <a:t>4.6% of 8th graders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800" spc="80" dirty="0">
                <a:solidFill>
                  <a:srgbClr val="FFFFFF"/>
                </a:solidFill>
                <a:latin typeface="Arimo Bold"/>
              </a:rPr>
              <a:t>binge drink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800" spc="80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spc="80" dirty="0">
                <a:solidFill>
                  <a:srgbClr val="FFFFFF"/>
                </a:solidFill>
                <a:latin typeface="Arimo Bold"/>
              </a:rPr>
              <a:t>In the context of this 2020 data,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spc="80" dirty="0">
                <a:solidFill>
                  <a:srgbClr val="FFFFFF"/>
                </a:solidFill>
                <a:latin typeface="Arimo Bold"/>
              </a:rPr>
              <a:t>binge drinking refers to consuming five or more drinks in a row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spc="80" dirty="0">
                <a:solidFill>
                  <a:srgbClr val="FFFFFF"/>
                </a:solidFill>
                <a:latin typeface="Arimo Bold"/>
              </a:rPr>
              <a:t>at some time within the past 2 weeks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800" spc="8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6CE95BB-B2A4-A048-8DEF-7B21E5B23D3E}"/>
              </a:ext>
            </a:extLst>
          </p:cNvPr>
          <p:cNvSpPr txBox="1"/>
          <p:nvPr/>
        </p:nvSpPr>
        <p:spPr>
          <a:xfrm>
            <a:off x="3434407" y="8441472"/>
            <a:ext cx="11536080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2000" dirty="0">
                <a:solidFill>
                  <a:srgbClr val="FDFDFD"/>
                </a:solidFill>
                <a:latin typeface="Helveticish Bold"/>
              </a:rPr>
              <a:t>National Institutes of Drug Abuse, Monitoring the Future 2020 Survey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3438525"/>
            <a:ext cx="8118919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ADVERSE CHILDHOOD EXPERIENCES</a:t>
            </a:r>
          </a:p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("ACEs")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57450" y="1979668"/>
            <a:ext cx="15401044" cy="392757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921389" y="853155"/>
            <a:ext cx="5626635" cy="85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 dirty="0">
                <a:solidFill>
                  <a:srgbClr val="FFFFFF"/>
                </a:solidFill>
                <a:latin typeface="Helveticish Bold"/>
              </a:rPr>
              <a:t>State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58231" y="6099209"/>
            <a:ext cx="10591184" cy="215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- 1 out of 4 (25.4%) high school students drank alcohol on at least one day in the past month.</a:t>
            </a:r>
          </a:p>
          <a:p>
            <a:pPr>
              <a:lnSpc>
                <a:spcPts val="3360"/>
              </a:lnSpc>
            </a:pPr>
            <a:endParaRPr lang="en-US" sz="2800" spc="280" dirty="0">
              <a:solidFill>
                <a:srgbClr val="FFFFFF"/>
              </a:solidFill>
              <a:latin typeface="Arialle Bold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FFFFFF"/>
                </a:solidFill>
                <a:latin typeface="Arialle Bold"/>
              </a:rPr>
              <a:t>- 1 out of 8  (12.7%) high school students engaged in binge drinking during the past month.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58231" y="8645583"/>
            <a:ext cx="5597525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FDFDFD"/>
                </a:solidFill>
                <a:latin typeface="Helveticish Bold"/>
              </a:rPr>
              <a:t>CDC High School Youth Risk Behavior Survey, 9</a:t>
            </a:r>
            <a:r>
              <a:rPr lang="en-US" sz="1200" baseline="30000" dirty="0">
                <a:solidFill>
                  <a:srgbClr val="FDFDFD"/>
                </a:solidFill>
                <a:latin typeface="Helveticish Bold"/>
              </a:rPr>
              <a:t>th</a:t>
            </a:r>
            <a:r>
              <a:rPr lang="en-US" sz="1200" dirty="0">
                <a:solidFill>
                  <a:srgbClr val="FDFDFD"/>
                </a:solidFill>
                <a:latin typeface="Helveticish Bold"/>
              </a:rPr>
              <a:t>-12</a:t>
            </a:r>
            <a:r>
              <a:rPr lang="en-US" sz="1200" baseline="30000" dirty="0">
                <a:solidFill>
                  <a:srgbClr val="FDFDFD"/>
                </a:solidFill>
                <a:latin typeface="Helveticish Bold"/>
              </a:rPr>
              <a:t>th</a:t>
            </a:r>
            <a:r>
              <a:rPr lang="en-US" sz="1200" dirty="0">
                <a:solidFill>
                  <a:srgbClr val="FDFDFD"/>
                </a:solidFill>
                <a:latin typeface="Helveticish Bold"/>
              </a:rPr>
              <a:t> grade, Virginia,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BAA7E-9A92-3C47-A9F6-39C9609E8A55}"/>
              </a:ext>
            </a:extLst>
          </p:cNvPr>
          <p:cNvSpPr txBox="1"/>
          <p:nvPr/>
        </p:nvSpPr>
        <p:spPr>
          <a:xfrm>
            <a:off x="10363199" y="3573413"/>
            <a:ext cx="1929839" cy="65568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7DC02-D9B8-324F-BB6D-20EB7C8735FD}"/>
              </a:ext>
            </a:extLst>
          </p:cNvPr>
          <p:cNvSpPr txBox="1"/>
          <p:nvPr/>
        </p:nvSpPr>
        <p:spPr>
          <a:xfrm>
            <a:off x="10363199" y="4443170"/>
            <a:ext cx="1929839" cy="6556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229497" y="202854"/>
            <a:ext cx="6723120" cy="919863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335587" y="853155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National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233296"/>
            <a:ext cx="3378872" cy="406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  <a:spcBef>
                <a:spcPct val="0"/>
              </a:spcBef>
            </a:pPr>
            <a:r>
              <a:rPr lang="en-US" sz="2800" spc="379" dirty="0">
                <a:solidFill>
                  <a:srgbClr val="FFFFFF"/>
                </a:solidFill>
                <a:latin typeface="Arialle Bold"/>
              </a:rPr>
              <a:t>The COVID-19 pandemic contributed to reported increases in alcohol and drug use.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1685" y="2203121"/>
            <a:ext cx="4894439" cy="47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"/>
              </a:lnSpc>
            </a:pPr>
            <a:r>
              <a:rPr lang="en-US" sz="1200">
                <a:solidFill>
                  <a:srgbClr val="FFFFFF"/>
                </a:solidFill>
                <a:latin typeface="Helveticish Bold"/>
              </a:rPr>
              <a:t>Key Substance Use and Mental Health Indicators in the United States: Results from the 2020 National Survey on Drug Use and Health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4710112"/>
            <a:ext cx="81189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MARIJUANA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755" y="2442389"/>
            <a:ext cx="13091756" cy="55029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335587" y="853155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National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62999" y="3275147"/>
            <a:ext cx="3743927" cy="207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  <a:spcBef>
                <a:spcPct val="0"/>
              </a:spcBef>
            </a:pPr>
            <a:r>
              <a:rPr lang="en-US" sz="2330" b="1" dirty="0">
                <a:solidFill>
                  <a:srgbClr val="FFFFFF"/>
                </a:solidFill>
                <a:latin typeface="Helveticish"/>
              </a:rPr>
              <a:t>1 out of 5 people aged 12 or older in the US engaged in past year illicit drug use, with 84 percent of those reporting using Marijuana.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02380" y="5539384"/>
            <a:ext cx="2865164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Helveticish Italics"/>
              </a:rPr>
              <a:t>Key Substance Use and Mental Health Indicators in the United States: Results from the 2020 National Survey on Drug Use and Health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C079CA-6FA9-AE4F-B794-ABBE2960DA02}"/>
              </a:ext>
            </a:extLst>
          </p:cNvPr>
          <p:cNvSpPr txBox="1"/>
          <p:nvPr/>
        </p:nvSpPr>
        <p:spPr>
          <a:xfrm>
            <a:off x="8229599" y="3467100"/>
            <a:ext cx="4105987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80453" y="2442389"/>
            <a:ext cx="15527095" cy="32673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335587" y="853155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State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3700" y="6195188"/>
            <a:ext cx="14137300" cy="487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2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Helveticish Bold"/>
              </a:rPr>
              <a:t>17% of Virginia high school students currently use marijuana (2019).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32482" y="7131925"/>
            <a:ext cx="2865164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Helveticish Italics"/>
              </a:rPr>
              <a:t>9th -12th Grades: High School Youth Risk Behavior Survey 2019, CDC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E0878-A25E-E94F-9340-DFC1854D2C5C}"/>
              </a:ext>
            </a:extLst>
          </p:cNvPr>
          <p:cNvSpPr txBox="1"/>
          <p:nvPr/>
        </p:nvSpPr>
        <p:spPr>
          <a:xfrm>
            <a:off x="10732482" y="4815656"/>
            <a:ext cx="1929839" cy="65568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18E923BF-3E1A-FB41-8759-E5C6B037E738}"/>
              </a:ext>
            </a:extLst>
          </p:cNvPr>
          <p:cNvGrpSpPr>
            <a:grpSpLocks noChangeAspect="1"/>
          </p:cNvGrpSpPr>
          <p:nvPr/>
        </p:nvGrpSpPr>
        <p:grpSpPr>
          <a:xfrm>
            <a:off x="7333045" y="7011853"/>
            <a:ext cx="2438610" cy="2600377"/>
            <a:chOff x="0" y="0"/>
            <a:chExt cx="5728208" cy="6108192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DD3FC04-8F31-5E4D-A2BD-C23567DBEB82}"/>
                </a:ext>
              </a:extLst>
            </p:cNvPr>
            <p:cNvSpPr/>
            <p:nvPr/>
          </p:nvSpPr>
          <p:spPr>
            <a:xfrm>
              <a:off x="0" y="0"/>
              <a:ext cx="5728208" cy="6108192"/>
            </a:xfrm>
            <a:custGeom>
              <a:avLst/>
              <a:gdLst/>
              <a:ahLst/>
              <a:cxnLst/>
              <a:rect l="l" t="t" r="r" b="b"/>
              <a:pathLst>
                <a:path w="5728208" h="6108192">
                  <a:moveTo>
                    <a:pt x="0" y="0"/>
                  </a:moveTo>
                  <a:lnTo>
                    <a:pt x="0" y="6108192"/>
                  </a:lnTo>
                  <a:lnTo>
                    <a:pt x="5728208" y="6108192"/>
                  </a:lnTo>
                  <a:lnTo>
                    <a:pt x="5728208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6870" y="1485900"/>
            <a:ext cx="76581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spc="-27" dirty="0">
                <a:solidFill>
                  <a:srgbClr val="000000"/>
                </a:solidFill>
                <a:latin typeface="Helveticish"/>
              </a:rPr>
              <a:t>2020 Monitoring the Future Survey (NIDA):</a:t>
            </a:r>
          </a:p>
          <a:p>
            <a:pPr algn="r">
              <a:lnSpc>
                <a:spcPts val="3240"/>
              </a:lnSpc>
            </a:pPr>
            <a:endParaRPr lang="en-US" sz="2700" spc="-27" dirty="0">
              <a:solidFill>
                <a:srgbClr val="000000"/>
              </a:solidFill>
              <a:latin typeface="Helveticish"/>
            </a:endParaRPr>
          </a:p>
          <a:p>
            <a:pPr>
              <a:lnSpc>
                <a:spcPts val="3240"/>
              </a:lnSpc>
            </a:pPr>
            <a:r>
              <a:rPr lang="en-US" sz="2700" spc="-27" dirty="0">
                <a:solidFill>
                  <a:srgbClr val="000000"/>
                </a:solidFill>
                <a:latin typeface="Helveticish"/>
              </a:rPr>
              <a:t>•</a:t>
            </a: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The percentage of teens who vaped marijuana in the past 12 months increased slightly between 2019 and 2020 after a </a:t>
            </a:r>
            <a:r>
              <a:rPr lang="en-US" sz="2703" b="1" spc="-27" dirty="0">
                <a:solidFill>
                  <a:srgbClr val="000000"/>
                </a:solidFill>
                <a:latin typeface="Arialle"/>
              </a:rPr>
              <a:t>marked increase from 2017.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66870" y="1853729"/>
            <a:ext cx="6419088" cy="251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166870" y="3657600"/>
            <a:ext cx="7225551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•In 2020, 8.1% of 8th graders, 19.1% of 10th graders, and 22.1% of 12th </a:t>
            </a:r>
            <a:r>
              <a:rPr lang="en-US" sz="2400" b="1" spc="-27" dirty="0">
                <a:solidFill>
                  <a:srgbClr val="000000"/>
                </a:solidFill>
                <a:latin typeface="Helveticish"/>
              </a:rPr>
              <a:t>graders</a:t>
            </a: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 reported that they vaped marijuana in the past 12 months.</a:t>
            </a:r>
          </a:p>
          <a:p>
            <a:pPr algn="just">
              <a:lnSpc>
                <a:spcPts val="3240"/>
              </a:lnSpc>
            </a:pPr>
            <a:endParaRPr lang="en-US" sz="2700" b="1" spc="-27" dirty="0">
              <a:solidFill>
                <a:srgbClr val="000000"/>
              </a:solidFill>
              <a:latin typeface="Helveticish"/>
            </a:endParaRPr>
          </a:p>
          <a:p>
            <a:pPr>
              <a:lnSpc>
                <a:spcPts val="3240"/>
              </a:lnSpc>
            </a:pP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•The percentage of 10th graders reporting daily or near-daily marijuana vaping decreased significantly between 2019 and 2020.</a:t>
            </a:r>
          </a:p>
          <a:p>
            <a:pPr algn="r">
              <a:lnSpc>
                <a:spcPts val="3240"/>
              </a:lnSpc>
            </a:pPr>
            <a:endParaRPr lang="en-US" sz="2700" b="1" spc="-27" dirty="0">
              <a:solidFill>
                <a:srgbClr val="000000"/>
              </a:solidFill>
              <a:latin typeface="Helveticish"/>
            </a:endParaRPr>
          </a:p>
          <a:p>
            <a:pPr algn="just">
              <a:lnSpc>
                <a:spcPts val="3240"/>
              </a:lnSpc>
            </a:pP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•Less than 1% of 8th graders, 1.7% of 10th graders and 2.5% of 12th graders report daily or near daily vaping of marijuana </a:t>
            </a:r>
          </a:p>
          <a:p>
            <a:pPr>
              <a:lnSpc>
                <a:spcPts val="3240"/>
              </a:lnSpc>
            </a:pP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in 2020 compared to .8% of 8th graders, 3% of 10th graders and 3.5 % of 12th graders in 2019.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34326" y="120015"/>
            <a:ext cx="8648285" cy="81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0"/>
              </a:lnSpc>
            </a:pPr>
            <a:r>
              <a:rPr lang="en-US" sz="4950" spc="39">
                <a:solidFill>
                  <a:srgbClr val="000000"/>
                </a:solidFill>
                <a:latin typeface="Oswald"/>
              </a:rPr>
              <a:t>National Youth Marijuana Use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07B8D-0980-0B49-9106-0890AD88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8" y="1839224"/>
            <a:ext cx="9752798" cy="772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515100" y="281467"/>
            <a:ext cx="10287000" cy="7749323"/>
            <a:chOff x="0" y="0"/>
            <a:chExt cx="7668768" cy="577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68768" cy="5776976"/>
            </a:xfrm>
            <a:custGeom>
              <a:avLst/>
              <a:gdLst/>
              <a:ahLst/>
              <a:cxnLst/>
              <a:rect l="l" t="t" r="r" b="b"/>
              <a:pathLst>
                <a:path w="7668768" h="5776976">
                  <a:moveTo>
                    <a:pt x="0" y="0"/>
                  </a:moveTo>
                  <a:lnTo>
                    <a:pt x="0" y="5776976"/>
                  </a:lnTo>
                  <a:lnTo>
                    <a:pt x="7668768" y="5776976"/>
                  </a:lnTo>
                  <a:lnTo>
                    <a:pt x="7668768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8241221"/>
            <a:ext cx="1627768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700" spc="-27" dirty="0">
                <a:solidFill>
                  <a:srgbClr val="000000"/>
                </a:solidFill>
                <a:latin typeface="Helveticish"/>
              </a:rPr>
              <a:t>2020 Monitoring the Future Survey (NIDA):</a:t>
            </a:r>
          </a:p>
          <a:p>
            <a:pPr algn="just">
              <a:lnSpc>
                <a:spcPts val="3240"/>
              </a:lnSpc>
            </a:pPr>
            <a:r>
              <a:rPr lang="en-US" sz="2700" spc="-27" dirty="0">
                <a:solidFill>
                  <a:srgbClr val="000000"/>
                </a:solidFill>
                <a:latin typeface="Helveticish"/>
              </a:rPr>
              <a:t>•</a:t>
            </a:r>
            <a:r>
              <a:rPr lang="en-US" sz="2700" b="1" spc="-27" dirty="0">
                <a:solidFill>
                  <a:srgbClr val="000000"/>
                </a:solidFill>
                <a:latin typeface="Helveticish"/>
              </a:rPr>
              <a:t>35% of 12th graders, 28% of 10th graders, and 11.4% of 8th graders have used marijuana in the past year. •6.9% of 12th graders, 4.4% of 10th graders, and 1.1% of 8th graders, use marijuana on a daily basis.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1" y="317755"/>
            <a:ext cx="5950895" cy="258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0"/>
              </a:lnSpc>
            </a:pPr>
            <a:r>
              <a:rPr lang="en-US" sz="4950" spc="39" dirty="0">
                <a:solidFill>
                  <a:srgbClr val="000000"/>
                </a:solidFill>
                <a:latin typeface="Oswald"/>
              </a:rPr>
              <a:t>National </a:t>
            </a:r>
          </a:p>
          <a:p>
            <a:pPr>
              <a:lnSpc>
                <a:spcPts val="6930"/>
              </a:lnSpc>
            </a:pPr>
            <a:r>
              <a:rPr lang="en-US" sz="4950" spc="39" dirty="0">
                <a:solidFill>
                  <a:srgbClr val="000000"/>
                </a:solidFill>
                <a:latin typeface="Oswald"/>
              </a:rPr>
              <a:t>Youth Marijuana Use Data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8662083"/>
            <a:ext cx="6419088" cy="2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4710112"/>
            <a:ext cx="81189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OPIOIDS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9078" y="2008199"/>
            <a:ext cx="14157747" cy="59510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335587" y="853155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National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43956" y="7953035"/>
            <a:ext cx="11106192" cy="207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FFFFFF"/>
                </a:solidFill>
                <a:latin typeface="Helveticish"/>
              </a:rPr>
              <a:t>In 2020, 902,000 people 12 or older reported using heroin and 9.3 million reported misusing prescription pain relievers within the the past 12 months. </a:t>
            </a:r>
          </a:p>
          <a:p>
            <a:pPr algn="ctr">
              <a:lnSpc>
                <a:spcPts val="3262"/>
              </a:lnSpc>
              <a:spcBef>
                <a:spcPct val="0"/>
              </a:spcBef>
            </a:pPr>
            <a:endParaRPr lang="en-US" sz="2330" dirty="0">
              <a:solidFill>
                <a:srgbClr val="FFFFFF"/>
              </a:solidFill>
              <a:latin typeface="Helveticish"/>
            </a:endParaRPr>
          </a:p>
          <a:p>
            <a:pPr algn="ctr"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FFFFFF"/>
                </a:solidFill>
                <a:latin typeface="Helveticish"/>
              </a:rPr>
              <a:t>Prescription pain relievers were the second most used drug </a:t>
            </a:r>
          </a:p>
          <a:p>
            <a:pPr algn="ctr"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FFFFFF"/>
                </a:solidFill>
                <a:latin typeface="Helveticish"/>
              </a:rPr>
              <a:t>among those reporting illicit drug use within the past 12 months.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23262" y="2902585"/>
            <a:ext cx="1313590" cy="224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Helveticish Italics"/>
              </a:rPr>
              <a:t>Key Substance Use and Mental Health Indicators in the United States: Results from the 2020 National Survey on Drug Use and Health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3EC8D-584F-034A-B300-10FA25433509}"/>
              </a:ext>
            </a:extLst>
          </p:cNvPr>
          <p:cNvSpPr txBox="1"/>
          <p:nvPr/>
        </p:nvSpPr>
        <p:spPr>
          <a:xfrm>
            <a:off x="8229600" y="3467100"/>
            <a:ext cx="3276600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35587" y="853155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>
                <a:solidFill>
                  <a:srgbClr val="FFFFFF"/>
                </a:solidFill>
                <a:latin typeface="Helveticish Bold"/>
              </a:rPr>
              <a:t>National Trends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00568" y="3685727"/>
            <a:ext cx="9463041" cy="4580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elveticish Bold"/>
              </a:rPr>
              <a:t>Exacerbated by the COVID-19 pandemic, opioid deaths in the US have escalated to historic proportions. </a:t>
            </a:r>
          </a:p>
          <a:p>
            <a:pPr algn="ctr">
              <a:lnSpc>
                <a:spcPts val="2481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Helveticish Bold"/>
            </a:endParaRPr>
          </a:p>
          <a:p>
            <a:pPr algn="ctr">
              <a:lnSpc>
                <a:spcPts val="2481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Helveticish Bold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Helveticish Bold"/>
              </a:rPr>
              <a:t>While 49,860 deaths were reported in the national vitals statistics system for the entire 12 months of 2019, the number of deaths more than doubled (100,000) in the 12-month period ending in April 2021.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63609" y="1890944"/>
            <a:ext cx="3140069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Helveticish Italics"/>
              </a:rPr>
              <a:t>https://www.washingtonpost.com/health/2021/11/17/overdose-deaths-pandemic-fentanyl/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1258" y="905587"/>
            <a:ext cx="11811684" cy="775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1875" flipH="1">
            <a:off x="12906008" y="8289565"/>
            <a:ext cx="6849761" cy="252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588649">
            <a:off x="14696009" y="9505823"/>
            <a:ext cx="5241598" cy="1788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82015">
            <a:off x="13299251" y="8294415"/>
            <a:ext cx="5269057" cy="16573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59385" flipH="1">
            <a:off x="-2504132" y="-4961434"/>
            <a:ext cx="7765174" cy="73698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9969262">
            <a:off x="-1045973" y="-929913"/>
            <a:ext cx="4848856" cy="16546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524072" flipV="1">
            <a:off x="-692346" y="-411036"/>
            <a:ext cx="5072024" cy="159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0898" y="1751560"/>
            <a:ext cx="5212541" cy="984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“The accumulation of multiple adverse childhood experiences (ACEs) is associated with a detrimental long-term impact on health and development.”</a:t>
            </a:r>
          </a:p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800" dirty="0">
                <a:solidFill>
                  <a:srgbClr val="FDFDFD"/>
                </a:solidFill>
                <a:latin typeface="Arialle"/>
              </a:rPr>
              <a:t> </a:t>
            </a:r>
          </a:p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800" dirty="0">
                <a:solidFill>
                  <a:srgbClr val="FDFDFD"/>
                </a:solidFill>
                <a:latin typeface="Arialle"/>
              </a:rPr>
              <a:t>41% of children in Virginia have at least one ACE, 19% have experienced 2 or more, and 11% have experienced 3 or more.</a:t>
            </a:r>
          </a:p>
          <a:p>
            <a:pPr>
              <a:lnSpc>
                <a:spcPts val="3199"/>
              </a:lnSpc>
              <a:spcBef>
                <a:spcPct val="0"/>
              </a:spcBef>
            </a:pPr>
            <a:endParaRPr lang="en-US" sz="2800" dirty="0">
              <a:solidFill>
                <a:srgbClr val="FDFDFD"/>
              </a:solidFill>
              <a:latin typeface="Arialle"/>
            </a:endParaRPr>
          </a:p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800" dirty="0">
                <a:solidFill>
                  <a:srgbClr val="FDFDFD"/>
                </a:solidFill>
                <a:latin typeface="Arialle"/>
              </a:rPr>
              <a:t>The burden of ACEs is disproportionately borne by children who are Black and Latino.</a:t>
            </a:r>
          </a:p>
          <a:p>
            <a:pPr>
              <a:lnSpc>
                <a:spcPts val="3199"/>
              </a:lnSpc>
              <a:spcBef>
                <a:spcPct val="0"/>
              </a:spcBef>
            </a:pPr>
            <a:endParaRPr lang="en-US" sz="2800" dirty="0">
              <a:solidFill>
                <a:srgbClr val="FDFDFD"/>
              </a:solidFill>
              <a:latin typeface="Arialle"/>
            </a:endParaRPr>
          </a:p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The impact of ACEs can however be buffered by supportive family relationships and community interventions.</a:t>
            </a:r>
          </a:p>
          <a:p>
            <a:pPr>
              <a:lnSpc>
                <a:spcPts val="3199"/>
              </a:lnSpc>
              <a:spcBef>
                <a:spcPct val="0"/>
              </a:spcBef>
            </a:pPr>
            <a:endParaRPr lang="en-US" sz="2800" dirty="0">
              <a:solidFill>
                <a:srgbClr val="FDFDFD"/>
              </a:solidFill>
              <a:latin typeface="Arialle"/>
            </a:endParaRPr>
          </a:p>
          <a:p>
            <a:pPr>
              <a:lnSpc>
                <a:spcPts val="3199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ts val="3199"/>
              </a:lnSpc>
              <a:spcBef>
                <a:spcPct val="0"/>
              </a:spcBef>
            </a:pPr>
            <a:endParaRPr lang="en-US" sz="2800" dirty="0">
              <a:solidFill>
                <a:srgbClr val="FDFDFD"/>
              </a:solidFill>
              <a:latin typeface="Arialle"/>
            </a:endParaRPr>
          </a:p>
          <a:p>
            <a:pPr algn="r">
              <a:lnSpc>
                <a:spcPts val="3199"/>
              </a:lnSpc>
              <a:spcBef>
                <a:spcPct val="0"/>
              </a:spcBef>
            </a:pPr>
            <a:endParaRPr lang="en-US" sz="2800" dirty="0">
              <a:solidFill>
                <a:srgbClr val="FDFDFD"/>
              </a:solidFill>
              <a:latin typeface="Ariall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1D44DE-9FDE-334E-8AD3-54E8E35165AE}"/>
              </a:ext>
            </a:extLst>
          </p:cNvPr>
          <p:cNvSpPr/>
          <p:nvPr/>
        </p:nvSpPr>
        <p:spPr>
          <a:xfrm>
            <a:off x="6296246" y="8861159"/>
            <a:ext cx="6885553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</a:rPr>
              <a:t>Traumatic childhood adversity is often a precursor to mental health issues later in life.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E4C7E-4F53-AF44-A41A-C4DB75A6AA0D}"/>
              </a:ext>
            </a:extLst>
          </p:cNvPr>
          <p:cNvSpPr/>
          <p:nvPr/>
        </p:nvSpPr>
        <p:spPr>
          <a:xfrm>
            <a:off x="11758888" y="984389"/>
            <a:ext cx="5386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Source: Fact sheet, Campaign for a Trauma Informed</a:t>
            </a:r>
          </a:p>
          <a:p>
            <a:pPr lvl="0"/>
            <a:r>
              <a:rPr lang="en-US" dirty="0"/>
              <a:t> Virginia using data from Child Trends. (2018).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134705" y="1055567"/>
            <a:ext cx="10674214" cy="81424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335586" y="165766"/>
            <a:ext cx="5626635" cy="91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</a:pPr>
            <a:r>
              <a:rPr lang="en-US" sz="5215" dirty="0">
                <a:solidFill>
                  <a:srgbClr val="FFFFFF"/>
                </a:solidFill>
                <a:latin typeface="Helveticish Bold"/>
              </a:rPr>
              <a:t>State Trends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218" y="3855049"/>
            <a:ext cx="3704871" cy="1656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21"/>
              </a:lnSpc>
              <a:spcBef>
                <a:spcPct val="0"/>
              </a:spcBef>
            </a:pPr>
            <a:r>
              <a:rPr lang="en-US" sz="2372" dirty="0">
                <a:solidFill>
                  <a:srgbClr val="FFFFFF"/>
                </a:solidFill>
                <a:latin typeface="Helveticish Bold"/>
              </a:rPr>
              <a:t>Past 12-month overdose deaths in Virginia increased by 35.5% between 2020 and 2021.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9078" y="6168917"/>
            <a:ext cx="3140069" cy="125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Helveticish Italics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Helveticish Bold"/>
              </a:rPr>
              <a:t>National Center for Health Statistics,</a:t>
            </a:r>
            <a:endParaRPr lang="en-US" sz="1400" dirty="0">
              <a:solidFill>
                <a:srgbClr val="FFFFFF"/>
              </a:solidFill>
              <a:latin typeface="Helveticish Italics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Helveticish Italics"/>
              </a:rPr>
              <a:t>https://www.washingtonpost.com/health/2021/11/17/overdose-deaths-pandemic-fentanyl/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7379">
            <a:off x="14391321" y="6919851"/>
            <a:ext cx="5735958" cy="50580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71846">
            <a:off x="14030423" y="8662470"/>
            <a:ext cx="5000338" cy="15728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738698">
            <a:off x="14104130" y="9514302"/>
            <a:ext cx="4990780" cy="1703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06285" flipH="1">
            <a:off x="-1691940" y="-3850891"/>
            <a:ext cx="7687430" cy="72960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58917">
            <a:off x="-695305" y="-1272827"/>
            <a:ext cx="5310701" cy="18122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00526" flipH="1" flipV="1">
            <a:off x="-1474578" y="264722"/>
            <a:ext cx="7252705" cy="228130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8480" y="4122095"/>
            <a:ext cx="14911041" cy="192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0"/>
              </a:lnSpc>
            </a:pPr>
            <a:r>
              <a:rPr lang="en-US" sz="14800" dirty="0">
                <a:solidFill>
                  <a:srgbClr val="000000"/>
                </a:solidFill>
                <a:latin typeface="TC October Bold"/>
              </a:rPr>
              <a:t>Conclusions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57876" y="-440884"/>
            <a:ext cx="2155931" cy="26827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6425">
            <a:off x="36615" y="-513046"/>
            <a:ext cx="3090518" cy="1944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58917">
            <a:off x="-510767" y="-1044429"/>
            <a:ext cx="5288070" cy="18045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034912" y="-408180"/>
            <a:ext cx="4002444" cy="1258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98784" y="-1869073"/>
            <a:ext cx="2740440" cy="2675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45860" flipH="1">
            <a:off x="14204418" y="8179150"/>
            <a:ext cx="6404580" cy="60785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784471">
            <a:off x="15339077" y="8847778"/>
            <a:ext cx="4160591" cy="1308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707626">
            <a:off x="14814340" y="9688903"/>
            <a:ext cx="4318938" cy="14738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098632" y="6548089"/>
            <a:ext cx="12039932" cy="2471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1"/>
              </a:lnSpc>
            </a:pPr>
            <a:r>
              <a:rPr lang="en-US" sz="4781" dirty="0">
                <a:solidFill>
                  <a:srgbClr val="309BCF"/>
                </a:solidFill>
                <a:latin typeface="Archivo Black Bold"/>
              </a:rPr>
              <a:t>School-based prevention education is critical for ensuring young people maximize their health and well-being potential.</a:t>
            </a:r>
            <a:r>
              <a:rPr lang="en-US" sz="4781" dirty="0">
                <a:solidFill>
                  <a:srgbClr val="309BCF"/>
                </a:solidFill>
                <a:latin typeface="Arimo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38600" y="609181"/>
            <a:ext cx="12725400" cy="4484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5"/>
              </a:lnSpc>
            </a:pPr>
            <a:r>
              <a:rPr lang="en-US" sz="4000" spc="215" dirty="0">
                <a:solidFill>
                  <a:srgbClr val="6CE5E8"/>
                </a:solidFill>
                <a:latin typeface="Abadi" panose="020B0604020104020204" pitchFamily="34" charset="0"/>
                <a:ea typeface="Open Sans" panose="020B0606030504020204" pitchFamily="34" charset="0"/>
                <a:cs typeface="Al Bayan Plain" pitchFamily="2" charset="-78"/>
              </a:rPr>
              <a:t>POOR MENTAL HEALTH AND SUBSTANCE MISUSE CONTINUE TO BE PROBLEMATIC FOR YOUTH</a:t>
            </a:r>
          </a:p>
          <a:p>
            <a:pPr algn="ctr">
              <a:lnSpc>
                <a:spcPts val="5875"/>
              </a:lnSpc>
            </a:pPr>
            <a:r>
              <a:rPr lang="en-US" sz="4400" spc="215" dirty="0">
                <a:solidFill>
                  <a:srgbClr val="6CE5E8"/>
                </a:solidFill>
                <a:latin typeface="Abadi" panose="020B0604020104020204" pitchFamily="34" charset="0"/>
                <a:ea typeface="Open Sans" panose="020B0606030504020204" pitchFamily="34" charset="0"/>
                <a:cs typeface="Al Bayan Plain" pitchFamily="2" charset="-78"/>
              </a:rPr>
              <a:t> -</a:t>
            </a:r>
          </a:p>
          <a:p>
            <a:pPr>
              <a:lnSpc>
                <a:spcPts val="5875"/>
              </a:lnSpc>
            </a:pPr>
            <a:r>
              <a:rPr lang="en-US" sz="4000" spc="215" dirty="0">
                <a:solidFill>
                  <a:srgbClr val="6CE5E8"/>
                </a:solidFill>
                <a:latin typeface="Abadi" panose="020B0604020104020204" pitchFamily="34" charset="0"/>
                <a:ea typeface="Open Sans" panose="020B0606030504020204" pitchFamily="34" charset="0"/>
                <a:cs typeface="Al Bayan Plain" pitchFamily="2" charset="-78"/>
              </a:rPr>
              <a:t>AT A TIME WHEN THERE IS INCREASED SOCIAL ACCEPTABILITY AROUND ALCOHOL, MARIJUANA AND OTHER DRUG 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4286250"/>
            <a:ext cx="8118919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MENTAL HEALTH</a:t>
            </a:r>
          </a:p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(NATIONAL TRENDS)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29333" y="2663162"/>
            <a:ext cx="4593663" cy="6890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1875" flipH="1">
            <a:off x="12906008" y="8289565"/>
            <a:ext cx="6849761" cy="2528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588649">
            <a:off x="14696009" y="9505823"/>
            <a:ext cx="5241598" cy="1788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82015">
            <a:off x="13299251" y="8294415"/>
            <a:ext cx="5269057" cy="16573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59385" flipH="1">
            <a:off x="-2504132" y="-4961434"/>
            <a:ext cx="7765174" cy="73698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9969262">
            <a:off x="-1045973" y="-929913"/>
            <a:ext cx="4848856" cy="16546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524072" flipV="1">
            <a:off x="-692346" y="-411036"/>
            <a:ext cx="5072024" cy="1595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533941" y="5882568"/>
            <a:ext cx="2610059" cy="33757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609061" y="424755"/>
            <a:ext cx="4012812" cy="484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99"/>
              </a:lnSpc>
              <a:spcBef>
                <a:spcPct val="0"/>
              </a:spcBef>
            </a:pPr>
            <a:r>
              <a:rPr lang="en-US" sz="3199" dirty="0">
                <a:solidFill>
                  <a:srgbClr val="FDFDFD"/>
                </a:solidFill>
                <a:latin typeface="Arialle Bold"/>
              </a:rPr>
              <a:t>Among adolescents aged 12 to 17 in 2020, 17.0 percent (or 4.1 million people) had a past year major depressive episode (MDE)</a:t>
            </a:r>
            <a:r>
              <a:rPr lang="en-US" sz="3199" dirty="0">
                <a:solidFill>
                  <a:srgbClr val="FDFDFD"/>
                </a:solidFill>
                <a:latin typeface="Arialle"/>
              </a:rPr>
              <a:t>, and 12.0 percent (or 2.9 million people) had a past year MDE with severe impairment.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95733" y="774639"/>
            <a:ext cx="5821074" cy="205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00"/>
              </a:lnSpc>
              <a:spcBef>
                <a:spcPct val="0"/>
              </a:spcBef>
            </a:pPr>
            <a:r>
              <a:rPr lang="en-US" sz="3200" dirty="0">
                <a:solidFill>
                  <a:srgbClr val="FDFDFD"/>
                </a:solidFill>
                <a:latin typeface="Arialle Bold"/>
              </a:rPr>
              <a:t>Adolescents with mental health issues are more likely to binge alcohol or use illicit drugs, marijuana, tobacco or vape nicotine.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33780" y="7218758"/>
            <a:ext cx="166052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DFDFD"/>
                </a:solidFill>
                <a:latin typeface="Helveticish"/>
              </a:rPr>
              <a:t>image: Marina Gorskaya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4CE0494-6D56-8648-B9D4-C6B9ADE37BA6}"/>
              </a:ext>
            </a:extLst>
          </p:cNvPr>
          <p:cNvSpPr txBox="1"/>
          <p:nvPr/>
        </p:nvSpPr>
        <p:spPr>
          <a:xfrm>
            <a:off x="880262" y="3858750"/>
            <a:ext cx="4012812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Among adolescents aged 12 to 17 in 2020, </a:t>
            </a:r>
            <a:r>
              <a:rPr lang="en-US" sz="3200" b="1" dirty="0">
                <a:solidFill>
                  <a:schemeClr val="bg1"/>
                </a:solidFill>
              </a:rPr>
              <a:t>those with a past year MDE were more likely than adolescents without a past year MDE to be past year illicit drug users </a:t>
            </a:r>
            <a:r>
              <a:rPr lang="en-US" sz="3200" dirty="0">
                <a:solidFill>
                  <a:schemeClr val="bg1"/>
                </a:solidFill>
              </a:rPr>
              <a:t>(28.6 vs. 10.7 percent) or past year marijuana users (22.0 vs. 7.9 percent).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21226" y="3133272"/>
            <a:ext cx="9045548" cy="4181077"/>
          </a:xfrm>
          <a:prstGeom prst="rect">
            <a:avLst/>
          </a:prstGeom>
          <a:solidFill>
            <a:srgbClr val="309BCF"/>
          </a:solidFill>
        </p:spPr>
      </p:sp>
      <p:sp>
        <p:nvSpPr>
          <p:cNvPr id="3" name="TextBox 3"/>
          <p:cNvSpPr txBox="1"/>
          <p:nvPr/>
        </p:nvSpPr>
        <p:spPr>
          <a:xfrm>
            <a:off x="5084540" y="3862387"/>
            <a:ext cx="8118919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MENTAL HEALTH</a:t>
            </a:r>
          </a:p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(SUICIDE &amp; </a:t>
            </a:r>
          </a:p>
          <a:p>
            <a:pPr algn="ctr">
              <a:lnSpc>
                <a:spcPts val="6719"/>
              </a:lnSpc>
            </a:pPr>
            <a:r>
              <a:rPr lang="en-US" sz="5599" spc="559">
                <a:solidFill>
                  <a:srgbClr val="000000"/>
                </a:solidFill>
                <a:latin typeface="Archivo Black"/>
              </a:rPr>
              <a:t>SELF-HARM)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94269">
            <a:off x="-2754718" y="-1486216"/>
            <a:ext cx="6622922" cy="5840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9802">
            <a:off x="-1489086" y="498548"/>
            <a:ext cx="5773551" cy="18160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83437">
            <a:off x="-1597494" y="-632277"/>
            <a:ext cx="5762516" cy="19664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352900">
            <a:off x="14607859" y="7855089"/>
            <a:ext cx="4840354" cy="304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820091">
            <a:off x="14291617" y="9396351"/>
            <a:ext cx="5219921" cy="17812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36474">
            <a:off x="14957728" y="7980554"/>
            <a:ext cx="6268608" cy="1971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7556" y="-172614"/>
            <a:ext cx="2101512" cy="2615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6425">
            <a:off x="679830" y="-586441"/>
            <a:ext cx="3012507" cy="18958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58917">
            <a:off x="-346660" y="-1256891"/>
            <a:ext cx="5154589" cy="1759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58231" y="-1164289"/>
            <a:ext cx="2671266" cy="26081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67008" y="-148018"/>
            <a:ext cx="3901415" cy="12271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00606">
            <a:off x="14617720" y="7604528"/>
            <a:ext cx="5178413" cy="45664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455074">
            <a:off x="14301346" y="9066685"/>
            <a:ext cx="4514296" cy="14199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111439">
            <a:off x="14227223" y="9834339"/>
            <a:ext cx="4505668" cy="153755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1812" y="3612831"/>
            <a:ext cx="13043504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"/>
              </a:rPr>
              <a:t>About 5% or 12.2 million people aged 19 or older in the US had serious thoughts of suicide (2020).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z="3200" spc="320" dirty="0">
              <a:solidFill>
                <a:srgbClr val="FFFFFF"/>
              </a:solidFill>
              <a:latin typeface="Arialle"/>
            </a:endParaRPr>
          </a:p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"/>
              </a:rPr>
              <a:t>Among young adults ages 18-25 11.3% or 3.8 million had serious thoughts of suicide, 4% made a plan, </a:t>
            </a:r>
          </a:p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3200" spc="320" dirty="0">
                <a:solidFill>
                  <a:srgbClr val="FFFFFF"/>
                </a:solidFill>
                <a:latin typeface="Arialle"/>
              </a:rPr>
              <a:t>and almost 2 % or 627000 people attempted suicide.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endParaRPr lang="en-US" sz="3200" spc="320" dirty="0">
              <a:solidFill>
                <a:srgbClr val="FFFFFF"/>
              </a:solidFill>
              <a:latin typeface="Arialle"/>
            </a:endParaRPr>
          </a:p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3200" b="1" spc="320" dirty="0">
                <a:solidFill>
                  <a:srgbClr val="00B0F0"/>
                </a:solidFill>
                <a:latin typeface="Arialle"/>
              </a:rPr>
              <a:t>Among adolescents 12-17, 12% or 3 million had serious thoughts, 5.3% or 1.3 million made a plan, and 2.5 or 629,999 attempted suicide.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830321" y="754523"/>
            <a:ext cx="2610059" cy="337573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40439" y="1948676"/>
            <a:ext cx="7444581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FFFFFF"/>
                </a:solidFill>
                <a:latin typeface="Helveticish Bold"/>
              </a:rPr>
              <a:t>Suicide: National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1388">
            <a:off x="14303276" y="-944995"/>
            <a:ext cx="4310299" cy="14708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41418" y="-1804881"/>
            <a:ext cx="2564133" cy="31906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2663" flipH="1">
            <a:off x="-942507" y="8833757"/>
            <a:ext cx="4719018" cy="17417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426811">
            <a:off x="-301265" y="9637475"/>
            <a:ext cx="4274735" cy="14587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2523">
            <a:off x="-511105" y="8746373"/>
            <a:ext cx="3630021" cy="11418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90172" y="378607"/>
            <a:ext cx="7907655" cy="175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Helveticish Bold"/>
              </a:rPr>
              <a:t>Females - Virginia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Helveticish Italics"/>
              </a:rPr>
              <a:t>percent of deaths by suicide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65507" y="9179163"/>
            <a:ext cx="635698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spc="159">
                <a:solidFill>
                  <a:srgbClr val="000000"/>
                </a:solidFill>
                <a:latin typeface="Arialle"/>
              </a:rPr>
              <a:t>2019 Annual Report, Office of the Chief Medical Examiner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43401" y="2300705"/>
            <a:ext cx="10279906" cy="6543448"/>
            <a:chOff x="-518800" y="-28575"/>
            <a:chExt cx="13706540" cy="8724597"/>
          </a:xfrm>
        </p:grpSpPr>
        <p:sp>
          <p:nvSpPr>
            <p:cNvPr id="10" name="TextBox 10"/>
            <p:cNvSpPr txBox="1"/>
            <p:nvPr/>
          </p:nvSpPr>
          <p:spPr>
            <a:xfrm>
              <a:off x="10363950" y="4401663"/>
              <a:ext cx="2823790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Open Sans Light"/>
                </a:rPr>
                <a:t>Age 10-19</a:t>
              </a:r>
            </a:p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Open Sans Light"/>
                </a:rPr>
                <a:t>51.3%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9581" y="7806890"/>
              <a:ext cx="1997837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Age 20-24</a:t>
              </a:r>
            </a:p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18.4%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18800" y="3095652"/>
              <a:ext cx="1918848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Age 25-44</a:t>
              </a:r>
            </a:p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18.4%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017417" y="-28575"/>
              <a:ext cx="1703884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Age 45+</a:t>
              </a:r>
            </a:p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11.8%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908738" y="729972"/>
              <a:ext cx="7811073" cy="7811073"/>
              <a:chOff x="0" y="0"/>
              <a:chExt cx="2540000" cy="254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101999" y="0"/>
                <a:ext cx="1513404" cy="2591522"/>
              </a:xfrm>
              <a:custGeom>
                <a:avLst/>
                <a:gdLst/>
                <a:ahLst/>
                <a:cxnLst/>
                <a:rect l="l" t="t" r="r" b="b"/>
                <a:pathLst>
                  <a:path w="1513404" h="2591522">
                    <a:moveTo>
                      <a:pt x="168001" y="0"/>
                    </a:moveTo>
                    <a:lnTo>
                      <a:pt x="168001" y="0"/>
                    </a:lnTo>
                    <a:cubicBezTo>
                      <a:pt x="641854" y="0"/>
                      <a:pt x="1076298" y="263803"/>
                      <a:pt x="1294851" y="684246"/>
                    </a:cubicBezTo>
                    <a:cubicBezTo>
                      <a:pt x="1513403" y="1104688"/>
                      <a:pt x="1479711" y="1611835"/>
                      <a:pt x="1207461" y="1999672"/>
                    </a:cubicBezTo>
                    <a:cubicBezTo>
                      <a:pt x="935212" y="2387508"/>
                      <a:pt x="469689" y="2591522"/>
                      <a:pt x="0" y="2528839"/>
                    </a:cubicBezTo>
                    <a:lnTo>
                      <a:pt x="168001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9703" y="1270000"/>
                <a:ext cx="1220297" cy="1265662"/>
              </a:xfrm>
              <a:custGeom>
                <a:avLst/>
                <a:gdLst/>
                <a:ahLst/>
                <a:cxnLst/>
                <a:rect l="l" t="t" r="r" b="b"/>
                <a:pathLst>
                  <a:path w="1220297" h="1265662">
                    <a:moveTo>
                      <a:pt x="1115421" y="1265662"/>
                    </a:moveTo>
                    <a:cubicBezTo>
                      <a:pt x="589965" y="1222122"/>
                      <a:pt x="146063" y="858441"/>
                      <a:pt x="0" y="351819"/>
                    </a:cubicBezTo>
                    <a:lnTo>
                      <a:pt x="1220297" y="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-102388" y="293809"/>
                <a:ext cx="1372388" cy="1388559"/>
              </a:xfrm>
              <a:custGeom>
                <a:avLst/>
                <a:gdLst/>
                <a:ahLst/>
                <a:cxnLst/>
                <a:rect l="l" t="t" r="r" b="b"/>
                <a:pathLst>
                  <a:path w="1372388" h="1388559">
                    <a:moveTo>
                      <a:pt x="171200" y="1388559"/>
                    </a:moveTo>
                    <a:cubicBezTo>
                      <a:pt x="0" y="889870"/>
                      <a:pt x="154736" y="337267"/>
                      <a:pt x="560014" y="0"/>
                    </a:cubicBezTo>
                    <a:lnTo>
                      <a:pt x="1372388" y="976191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409852" y="0"/>
                <a:ext cx="86014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860148" h="1270000">
                    <a:moveTo>
                      <a:pt x="0" y="335631"/>
                    </a:moveTo>
                    <a:cubicBezTo>
                      <a:pt x="234421" y="119831"/>
                      <a:pt x="541395" y="32"/>
                      <a:pt x="860021" y="0"/>
                    </a:cubicBezTo>
                    <a:lnTo>
                      <a:pt x="860148" y="12700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1388">
            <a:off x="14303276" y="-944995"/>
            <a:ext cx="4310299" cy="14708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41418" y="-1804881"/>
            <a:ext cx="2564133" cy="31906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2663" flipH="1">
            <a:off x="-942507" y="8833757"/>
            <a:ext cx="4719018" cy="17417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426811">
            <a:off x="-301265" y="9637475"/>
            <a:ext cx="4274735" cy="14587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2523">
            <a:off x="-511105" y="8746373"/>
            <a:ext cx="3630021" cy="11418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90172" y="378607"/>
            <a:ext cx="7907655" cy="175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Helveticish Bold"/>
              </a:rPr>
              <a:t>Males - Virginia</a:t>
            </a:r>
          </a:p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Helveticish Italics"/>
              </a:rPr>
              <a:t>percent of deaths by suicide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65507" y="9391150"/>
            <a:ext cx="6356985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spc="159">
                <a:solidFill>
                  <a:srgbClr val="000000"/>
                </a:solidFill>
                <a:latin typeface="Arialle"/>
              </a:rPr>
              <a:t>2019 Annual Report, Office of the Chief Medical Examiner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04251" y="2514847"/>
            <a:ext cx="9334377" cy="6806118"/>
            <a:chOff x="-513501" y="-28575"/>
            <a:chExt cx="12445835" cy="9074824"/>
          </a:xfrm>
        </p:grpSpPr>
        <p:sp>
          <p:nvSpPr>
            <p:cNvPr id="10" name="TextBox 10"/>
            <p:cNvSpPr txBox="1"/>
            <p:nvPr/>
          </p:nvSpPr>
          <p:spPr>
            <a:xfrm>
              <a:off x="6859717" y="8157117"/>
              <a:ext cx="2870557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Age 20-24</a:t>
              </a:r>
            </a:p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33%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331778" y="967672"/>
              <a:ext cx="2600556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Open Sans Light"/>
                </a:rPr>
                <a:t>Age 10-19</a:t>
              </a:r>
            </a:p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Open Sans Light"/>
                </a:rPr>
                <a:t>27.5%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513501" y="4787393"/>
              <a:ext cx="1913549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Age 25-44</a:t>
              </a:r>
            </a:p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23.1%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08987" y="-28575"/>
              <a:ext cx="2371017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Age 45+</a:t>
              </a:r>
            </a:p>
            <a:p>
              <a:pPr algn="ctr">
                <a:lnSpc>
                  <a:spcPts val="255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16.5%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966237" y="444449"/>
              <a:ext cx="7811073" cy="7811073"/>
              <a:chOff x="0" y="0"/>
              <a:chExt cx="2540000" cy="254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270000" y="0"/>
                <a:ext cx="1321262" cy="1528970"/>
              </a:xfrm>
              <a:custGeom>
                <a:avLst/>
                <a:gdLst/>
                <a:ahLst/>
                <a:cxnLst/>
                <a:rect l="l" t="t" r="r" b="b"/>
                <a:pathLst>
                  <a:path w="1321262" h="1528970">
                    <a:moveTo>
                      <a:pt x="0" y="0"/>
                    </a:moveTo>
                    <a:cubicBezTo>
                      <a:pt x="382253" y="0"/>
                      <a:pt x="744174" y="172174"/>
                      <a:pt x="985340" y="468748"/>
                    </a:cubicBezTo>
                    <a:cubicBezTo>
                      <a:pt x="1226507" y="765323"/>
                      <a:pt x="1321262" y="1154748"/>
                      <a:pt x="1243316" y="152897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446091" y="1270000"/>
                <a:ext cx="2078614" cy="1350655"/>
              </a:xfrm>
              <a:custGeom>
                <a:avLst/>
                <a:gdLst/>
                <a:ahLst/>
                <a:cxnLst/>
                <a:rect l="l" t="t" r="r" b="b"/>
                <a:pathLst>
                  <a:path w="2078614" h="1350655">
                    <a:moveTo>
                      <a:pt x="2078614" y="196506"/>
                    </a:moveTo>
                    <a:cubicBezTo>
                      <a:pt x="2007461" y="650823"/>
                      <a:pt x="1696275" y="1031186"/>
                      <a:pt x="1265055" y="1190920"/>
                    </a:cubicBezTo>
                    <a:cubicBezTo>
                      <a:pt x="833834" y="1350655"/>
                      <a:pt x="349951" y="1264804"/>
                      <a:pt x="0" y="966475"/>
                    </a:cubicBezTo>
                    <a:lnTo>
                      <a:pt x="823909" y="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-156853" y="568594"/>
                <a:ext cx="1426853" cy="1707851"/>
              </a:xfrm>
              <a:custGeom>
                <a:avLst/>
                <a:gdLst/>
                <a:ahLst/>
                <a:cxnLst/>
                <a:rect l="l" t="t" r="r" b="b"/>
                <a:pathLst>
                  <a:path w="1426853" h="1707851">
                    <a:moveTo>
                      <a:pt x="652277" y="1707852"/>
                    </a:moveTo>
                    <a:cubicBezTo>
                      <a:pt x="124072" y="1301337"/>
                      <a:pt x="0" y="555650"/>
                      <a:pt x="368113" y="0"/>
                    </a:cubicBezTo>
                    <a:lnTo>
                      <a:pt x="1426853" y="70140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77528" y="0"/>
                <a:ext cx="109247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092472" h="1270000">
                    <a:moveTo>
                      <a:pt x="0" y="622386"/>
                    </a:moveTo>
                    <a:cubicBezTo>
                      <a:pt x="228687" y="236610"/>
                      <a:pt x="643880" y="45"/>
                      <a:pt x="1092345" y="0"/>
                    </a:cubicBezTo>
                    <a:lnTo>
                      <a:pt x="1092472" y="12700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1881</Words>
  <Application>Microsoft Macintosh PowerPoint</Application>
  <PresentationFormat>Custom</PresentationFormat>
  <Paragraphs>226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TC October Bold</vt:lpstr>
      <vt:lpstr>Oswald</vt:lpstr>
      <vt:lpstr>Arialle Bold</vt:lpstr>
      <vt:lpstr>Arial</vt:lpstr>
      <vt:lpstr>Helveticish Italics</vt:lpstr>
      <vt:lpstr>Abadi</vt:lpstr>
      <vt:lpstr>Archivo Black</vt:lpstr>
      <vt:lpstr>Helveticish</vt:lpstr>
      <vt:lpstr>Archivo Black Bold</vt:lpstr>
      <vt:lpstr>Open Sans Light</vt:lpstr>
      <vt:lpstr>Helveticish Bold</vt:lpstr>
      <vt:lpstr>Arimo Bold</vt:lpstr>
      <vt:lpstr>Arialle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Smart VA Youth Risk Behaviors.pdf</dc:title>
  <cp:lastModifiedBy>Microsoft Office User</cp:lastModifiedBy>
  <cp:revision>5</cp:revision>
  <dcterms:created xsi:type="dcterms:W3CDTF">2006-08-16T00:00:00Z</dcterms:created>
  <dcterms:modified xsi:type="dcterms:W3CDTF">2022-03-17T23:29:22Z</dcterms:modified>
  <dc:identifier>DAE3r5iPHsQ</dc:identifier>
</cp:coreProperties>
</file>